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0" r:id="rId4"/>
    <p:sldId id="259" r:id="rId5"/>
    <p:sldId id="619" r:id="rId6"/>
    <p:sldId id="620" r:id="rId7"/>
    <p:sldId id="621" r:id="rId8"/>
    <p:sldId id="622" r:id="rId9"/>
    <p:sldId id="62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06"/>
    <p:restoredTop sz="87755"/>
  </p:normalViewPr>
  <p:slideViewPr>
    <p:cSldViewPr snapToGrid="0" snapToObjects="1">
      <p:cViewPr>
        <p:scale>
          <a:sx n="128" d="100"/>
          <a:sy n="128" d="100"/>
        </p:scale>
        <p:origin x="32" y="-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1.png>
</file>

<file path=ppt/media/image12.png>
</file>

<file path=ppt/media/image13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C5EF9C-E7DE-C24A-A079-5F968ADF70D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4D5E0-5AE9-6F4E-BABB-306B84FF1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00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cicrunch.org/resolver/BDSC_60317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oi.org/10.1016/j.celrep.2019.12.018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Identifying the cholinergic fate was challenging because unlike </a:t>
            </a:r>
            <a:r>
              <a:rPr lang="en-US" dirty="0" err="1"/>
              <a:t>VGlut</a:t>
            </a:r>
            <a:r>
              <a:rPr lang="en-US" dirty="0"/>
              <a:t> and gad1 reporters, the </a:t>
            </a:r>
            <a:r>
              <a:rPr lang="en-US" dirty="0" err="1"/>
              <a:t>ChAT</a:t>
            </a:r>
            <a:r>
              <a:rPr lang="en-US" dirty="0"/>
              <a:t> reporters labeled many non-cholinergic neurons in addition to cholinergic neurons (Figure 7—figure supplement 1; also see below). Thus, we relied on </a:t>
            </a:r>
            <a:r>
              <a:rPr lang="en-US" dirty="0" err="1"/>
              <a:t>ChAT</a:t>
            </a:r>
            <a:r>
              <a:rPr lang="en-US" dirty="0"/>
              <a:t> antibody staining and identified 14 cholinergic </a:t>
            </a:r>
            <a:r>
              <a:rPr lang="en-US" dirty="0" err="1"/>
              <a:t>hemilineages</a:t>
            </a:r>
            <a:r>
              <a:rPr lang="en-US" dirty="0"/>
              <a:t>: 1A, 3A, 4B, 7B, 8B, 10B, 11A, 12A, 17A, 18B, 19B, 23B, 20/22A (Figure 6N). From DOI: https://</a:t>
            </a:r>
            <a:r>
              <a:rPr lang="en-US" dirty="0" err="1"/>
              <a:t>doi.org</a:t>
            </a:r>
            <a:r>
              <a:rPr lang="en-US" dirty="0"/>
              <a:t>/10.7554/eLife.43701.001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ChAT-Gal4 BDSC_60317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 also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Persistent link using digital object identifier"/>
              </a:rPr>
              <a:t>https://doi.org/10.1016/j.celrep.2019.12.018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4D5E0-5AE9-6F4E-BABB-306B84FF11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83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4D5E0-5AE9-6F4E-BABB-306B84FF11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68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/>
              <a:t>We also see decreases in succinate in G85R, which is found in the </a:t>
            </a:r>
            <a:r>
              <a:rPr lang="en-US" dirty="0" err="1"/>
              <a:t>krebs</a:t>
            </a:r>
            <a:r>
              <a:rPr lang="en-US" dirty="0"/>
              <a:t> cycle and links </a:t>
            </a:r>
            <a:r>
              <a:rPr lang="en-US" dirty="0" err="1"/>
              <a:t>succicinate</a:t>
            </a:r>
            <a:r>
              <a:rPr lang="en-US" dirty="0"/>
              <a:t> dehydrogenase (complex II) to the </a:t>
            </a:r>
            <a:r>
              <a:rPr lang="en-US" dirty="0" err="1"/>
              <a:t>krebs</a:t>
            </a:r>
            <a:r>
              <a:rPr lang="en-US" dirty="0"/>
              <a:t> cycle. This would make sense if there are increases in succinate dehydrogenase activity in the system. Also, alpha ketoglutarate and acetyl-</a:t>
            </a:r>
            <a:r>
              <a:rPr lang="en-US" dirty="0" err="1"/>
              <a:t>coa</a:t>
            </a:r>
            <a:r>
              <a:rPr lang="en-US" dirty="0"/>
              <a:t> is down.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692A65-D446-AE41-939C-ED0008D53C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10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4D5E0-5AE9-6F4E-BABB-306B84FF11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94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784F7-30FE-FD46-835A-6456991A9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78F573-FCF6-D946-8428-569A6B3D54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D701B-B992-1D4A-B798-59A3E6646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EDB2C-9151-FE4C-8D4F-0C0336792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97703-E100-0C44-9BE2-FEBBB04F1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07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60FC6-894A-1F44-8B63-BAA1C566E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5B39FA-6953-954F-A489-EA5842FA3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77114-6411-8B45-A98E-4683883D7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5AC73-1448-DF43-A430-AA8D6B572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F1B44A-AF64-6D4C-BB79-ECAD2C4FD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17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A98ABA-241E-9642-9011-C0A6EB183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A3B1E-EDB0-154A-BD50-58DD77FB74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C3531-51DB-FC4F-978A-D4672DB9C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50678-7FA2-324D-8718-FEF52C661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E34AD-0CA0-5945-BA95-7222D052D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7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6DEBA-E6A3-AF4D-889A-344D45F18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1239C-6A77-554D-962D-2BE384D74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86712-85EE-FB4E-8C9F-45C7DACE0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E4BDB-C8E3-FF47-B0BC-C5383D9A3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36BA4-3C27-B544-B8FF-D3A23F4E6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890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AF46A-3FB8-8045-888D-A83DF43AF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51D54-5CBA-F540-90A9-51D82F3A2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3FBBF-7DC0-7945-B62D-2FDD2CEBA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19432-94BB-AD4E-A2A5-FF676266E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E35C8-59CD-4D4D-9754-3A5516C46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889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C8461-B57B-3A4B-9220-126D6EE18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012CB-8817-3C42-918B-0A6CB716CC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E96EE9-82C8-F24F-BE1B-CE9119EEE9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3E743E-43B0-C946-A5D6-89DA3F4D4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400E6C-4D0E-F74D-8FD3-735ACC65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946948-79EA-F446-98EC-2F902ADBF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333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49F6B-8DB0-7140-88FB-FE77CBA6E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66E64-7C96-EE43-B174-0FE81BDEF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48B954-6FEF-F24F-BFB4-C9E2217E69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52A1CF-8887-634A-98D4-FC25E731F1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C27024-4540-3C4C-9C42-3388FDD656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109EB0-641E-0A43-B677-4191E324C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B8CE39-BA7B-024C-AF89-170B26360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DFCBE6-7F07-6D47-A933-AB27272F8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93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B794F-DA58-194F-9F67-03E11A934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B2C6C-CFA7-5A41-8120-F702C54F4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BD0D4-3212-0547-9DBD-CBD51F18D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960F9F-0542-F749-90E2-380D1EAC2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143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C89C84-6060-F446-944A-CF9742F8B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AFA2B6-AB04-4241-AC1F-B91C799E9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ED50D3-CD53-C44E-8C77-73AB4D46E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66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229C2-3DA3-D84E-819E-F5B2F4362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979F9-EACD-9048-8FB3-7FF686729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581AF3-36B4-C443-A5D7-DF1E22242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7D5114-8C3E-314C-AB77-189965067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D4F6D-C659-894E-B4A5-8A0024224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A88DD3-DA04-B740-AA5A-0991ACE2B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33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07F2A-9597-F44F-88DE-3687D1650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E392D4-E618-734F-BD24-12E41E8695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ADC258-4F58-064E-BC66-338EC1E00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E512A3-72EE-F448-A45E-009844E9C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51C101-1DCA-E84E-8AB8-0AB63E195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212D8-9085-F140-9203-7ACDBE0C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1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13848D-206E-B245-BAA6-DF06E1C3B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D0108-06D5-844B-9990-2C6806452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1AB84-6F62-1347-A3EE-289F5F2AE4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7CB60-2FE6-9A4B-AB14-48EBAD8DA965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35B12-7450-694A-A106-25BE8F05F2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2758F-A3CF-9A42-8E62-BB14DDF879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7A5B5-71B2-0D4B-92B8-761D8B8D6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138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artoon 3d animation water molecules floating Stock Footage Video (100%  Royalty-free) 1007796004 | Shutterstock">
            <a:extLst>
              <a:ext uri="{FF2B5EF4-FFF2-40B4-BE49-F238E27FC236}">
                <a16:creationId xmlns:a16="http://schemas.microsoft.com/office/drawing/2014/main" id="{7C97CE7E-22CB-D042-A5ED-8388FEB7E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303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8658D0-F5F2-A94B-93AE-0DAF1B4A48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Metabolomics meeting</a:t>
            </a:r>
            <a:br>
              <a:rPr lang="en-US" dirty="0"/>
            </a:br>
            <a:r>
              <a:rPr lang="en-US" dirty="0"/>
              <a:t>with Nav and 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2DE05-032B-3845-8C8B-47CA2C42E2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05.16.2022</a:t>
            </a:r>
          </a:p>
        </p:txBody>
      </p:sp>
    </p:spTree>
    <p:extLst>
      <p:ext uri="{BB962C8B-B14F-4D97-AF65-F5344CB8AC3E}">
        <p14:creationId xmlns:p14="http://schemas.microsoft.com/office/powerpoint/2010/main" val="650744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04D94-4A9D-5447-8E4E-142ABB0DD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63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Metabolomic comparison of genetically </a:t>
            </a:r>
            <a:br>
              <a:rPr lang="en-US" sz="3200" dirty="0"/>
            </a:br>
            <a:r>
              <a:rPr lang="en-US" sz="3200" dirty="0"/>
              <a:t>manipulated ALS model using </a:t>
            </a:r>
            <a:r>
              <a:rPr lang="en-US" sz="3200" i="1" dirty="0"/>
              <a:t>Drosophila </a:t>
            </a:r>
            <a:r>
              <a:rPr lang="en-US" sz="3200" dirty="0"/>
              <a:t>whole larvae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3BFFC-9C96-8A45-85E9-80864386F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30" y="1325075"/>
            <a:ext cx="11347666" cy="156245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i="1" dirty="0"/>
              <a:t>dSod1</a:t>
            </a:r>
            <a:r>
              <a:rPr lang="en-US" sz="1800" i="1" baseline="30000" dirty="0"/>
              <a:t>G85R </a:t>
            </a:r>
            <a:r>
              <a:rPr lang="en-US" sz="1800" dirty="0"/>
              <a:t>knock-in model of ALS</a:t>
            </a:r>
          </a:p>
          <a:p>
            <a:r>
              <a:rPr lang="en-US" sz="1800" dirty="0"/>
              <a:t>exhibit motor dysfunction, defects in NMJ, and in distribution and function of mitochondria, shortened lifespan </a:t>
            </a:r>
          </a:p>
          <a:p>
            <a:r>
              <a:rPr lang="en-US" sz="1800" dirty="0"/>
              <a:t>pathogenic phenotypes can be rescued via genetic manipulation of metabolic pathways</a:t>
            </a:r>
          </a:p>
          <a:p>
            <a:r>
              <a:rPr lang="en-US" sz="1800" dirty="0"/>
              <a:t>here we are looking at the PPP enzyme transketolase (Tkt) </a:t>
            </a:r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881AD3-C6D9-5D4A-846C-2B7B96934C5E}"/>
              </a:ext>
            </a:extLst>
          </p:cNvPr>
          <p:cNvSpPr txBox="1"/>
          <p:nvPr/>
        </p:nvSpPr>
        <p:spPr>
          <a:xfrm>
            <a:off x="307714" y="2887528"/>
            <a:ext cx="1195297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~10</a:t>
            </a:r>
            <a:r>
              <a:rPr lang="en-US" baseline="30000" dirty="0"/>
              <a:t>5</a:t>
            </a:r>
            <a:r>
              <a:rPr lang="en-US" dirty="0"/>
              <a:t> neurons in Drosophila CNS</a:t>
            </a:r>
          </a:p>
          <a:p>
            <a:endParaRPr lang="en-US" sz="800" dirty="0"/>
          </a:p>
          <a:p>
            <a:r>
              <a:rPr lang="en-US" dirty="0"/>
              <a:t>Choline acetyltransferase (</a:t>
            </a:r>
            <a:r>
              <a:rPr lang="en-US" dirty="0" err="1"/>
              <a:t>ChAT</a:t>
            </a:r>
            <a:r>
              <a:rPr lang="en-US" dirty="0"/>
              <a:t>/Cha) expression marks cholinergic neurons (acetylcholine as neurotransmitter): </a:t>
            </a:r>
          </a:p>
          <a:p>
            <a:r>
              <a:rPr lang="en-US" dirty="0"/>
              <a:t>	sensory and interneurons</a:t>
            </a:r>
          </a:p>
          <a:p>
            <a:r>
              <a:rPr lang="en-US" dirty="0"/>
              <a:t>Cha-Gal4 expressed in 6 X 10</a:t>
            </a:r>
            <a:r>
              <a:rPr lang="en-US" baseline="30000" dirty="0"/>
              <a:t>4</a:t>
            </a:r>
            <a:r>
              <a:rPr lang="en-US" dirty="0"/>
              <a:t> neurons</a:t>
            </a:r>
          </a:p>
          <a:p>
            <a:endParaRPr lang="en-US" baseline="30000" dirty="0"/>
          </a:p>
          <a:p>
            <a:r>
              <a:rPr lang="en-US" dirty="0"/>
              <a:t>Shown that overexpression of tkt (UAS-tkt) in cholinergic neurons (Cha-Gal4) can suppress multiple pathogenic phenotypes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FC76AA-41A6-DD43-8C5B-9B512DB9C26B}"/>
              </a:ext>
            </a:extLst>
          </p:cNvPr>
          <p:cNvSpPr txBox="1"/>
          <p:nvPr/>
        </p:nvSpPr>
        <p:spPr>
          <a:xfrm>
            <a:off x="1823064" y="4672632"/>
            <a:ext cx="8419997" cy="2031325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Genotypes to be tested:</a:t>
            </a:r>
          </a:p>
          <a:p>
            <a:r>
              <a:rPr lang="en-US" i="1" dirty="0"/>
              <a:t>	</a:t>
            </a:r>
            <a:r>
              <a:rPr lang="en-US" dirty="0"/>
              <a:t>Control 				</a:t>
            </a:r>
            <a:r>
              <a:rPr lang="en-US" i="1" dirty="0"/>
              <a:t>Cha-Gal4/+ ; dSod1</a:t>
            </a:r>
            <a:r>
              <a:rPr lang="en-US" i="1" baseline="30000" dirty="0"/>
              <a:t>WT</a:t>
            </a:r>
            <a:endParaRPr lang="en-US" dirty="0"/>
          </a:p>
          <a:p>
            <a:r>
              <a:rPr lang="en-US" i="1" dirty="0"/>
              <a:t>	</a:t>
            </a:r>
            <a:r>
              <a:rPr lang="en-US" dirty="0"/>
              <a:t>ALS model </a:t>
            </a:r>
            <a:r>
              <a:rPr lang="en-US" i="1" dirty="0"/>
              <a:t> 			Cha-Gal4/+ ; dSod1</a:t>
            </a:r>
            <a:r>
              <a:rPr lang="en-US" i="1" baseline="30000" dirty="0"/>
              <a:t>G85R</a:t>
            </a:r>
          </a:p>
          <a:p>
            <a:r>
              <a:rPr lang="en-US" i="1" dirty="0"/>
              <a:t>	</a:t>
            </a:r>
            <a:r>
              <a:rPr lang="en-US" dirty="0"/>
              <a:t>Control, OE </a:t>
            </a:r>
            <a:r>
              <a:rPr lang="en-US" dirty="0" err="1"/>
              <a:t>tkt</a:t>
            </a:r>
            <a:r>
              <a:rPr lang="en-US" dirty="0"/>
              <a:t> in WT background  	</a:t>
            </a:r>
            <a:r>
              <a:rPr lang="en-US" i="1" dirty="0"/>
              <a:t>Cha-Gal4/+ ; UAS-</a:t>
            </a:r>
            <a:r>
              <a:rPr lang="en-US" i="1" dirty="0" err="1"/>
              <a:t>Tkt</a:t>
            </a:r>
            <a:r>
              <a:rPr lang="en-US" i="1" dirty="0"/>
              <a:t>/+; dSod1</a:t>
            </a:r>
            <a:r>
              <a:rPr lang="en-US" i="1" baseline="30000" dirty="0"/>
              <a:t>WT</a:t>
            </a:r>
          </a:p>
          <a:p>
            <a:r>
              <a:rPr lang="en-US" i="1" dirty="0"/>
              <a:t>	OE </a:t>
            </a:r>
            <a:r>
              <a:rPr lang="en-US" i="1" dirty="0" err="1"/>
              <a:t>tkt</a:t>
            </a:r>
            <a:r>
              <a:rPr lang="en-US" i="1" dirty="0"/>
              <a:t> </a:t>
            </a:r>
            <a:r>
              <a:rPr lang="en-US" dirty="0"/>
              <a:t>suppression of ALS 		</a:t>
            </a:r>
            <a:r>
              <a:rPr lang="en-US" i="1" dirty="0"/>
              <a:t>Cha-Gal4/+ ; UAS-</a:t>
            </a:r>
            <a:r>
              <a:rPr lang="en-US" i="1" dirty="0" err="1"/>
              <a:t>Tkt</a:t>
            </a:r>
            <a:r>
              <a:rPr lang="en-US" i="1" dirty="0"/>
              <a:t>/+; dSod1</a:t>
            </a:r>
            <a:r>
              <a:rPr lang="en-US" i="1" baseline="30000" dirty="0"/>
              <a:t>G85R</a:t>
            </a:r>
          </a:p>
          <a:p>
            <a:r>
              <a:rPr lang="en-US" i="1" dirty="0"/>
              <a:t>	</a:t>
            </a:r>
            <a:r>
              <a:rPr lang="en-US" dirty="0"/>
              <a:t>Control, </a:t>
            </a:r>
            <a:r>
              <a:rPr lang="en-US" dirty="0" err="1"/>
              <a:t>tkt</a:t>
            </a:r>
            <a:r>
              <a:rPr lang="en-US" dirty="0"/>
              <a:t> LOF in WT background	</a:t>
            </a:r>
            <a:r>
              <a:rPr lang="en-US" i="1" dirty="0"/>
              <a:t>Cha-Gal4/+ ; Df-8143(</a:t>
            </a:r>
            <a:r>
              <a:rPr lang="en-US" i="1" dirty="0" err="1"/>
              <a:t>tkt</a:t>
            </a:r>
            <a:r>
              <a:rPr lang="en-US" i="1" dirty="0"/>
              <a:t>)/+; dSod1</a:t>
            </a:r>
            <a:r>
              <a:rPr lang="en-US" i="1" baseline="30000" dirty="0"/>
              <a:t>WT</a:t>
            </a:r>
          </a:p>
          <a:p>
            <a:r>
              <a:rPr lang="en-US" dirty="0"/>
              <a:t>	</a:t>
            </a:r>
            <a:r>
              <a:rPr lang="en-US" dirty="0" err="1"/>
              <a:t>tkt</a:t>
            </a:r>
            <a:r>
              <a:rPr lang="en-US" dirty="0"/>
              <a:t> LOF suppression of ALS		</a:t>
            </a:r>
            <a:r>
              <a:rPr lang="en-US" i="1" dirty="0"/>
              <a:t>Cha-Gal4/+ ; Df-8143(</a:t>
            </a:r>
            <a:r>
              <a:rPr lang="en-US" i="1" dirty="0" err="1"/>
              <a:t>tkt</a:t>
            </a:r>
            <a:r>
              <a:rPr lang="en-US" i="1" dirty="0"/>
              <a:t>)/+; dSod1</a:t>
            </a:r>
            <a:r>
              <a:rPr lang="en-US" i="1" baseline="30000" dirty="0"/>
              <a:t>G85R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70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04D94-4A9D-5447-8E4E-142ABB0DD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45383"/>
            <a:ext cx="10515600" cy="67990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Pathway analysis: all data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0E9EC2-407B-4349-BFAD-BCAFDB9B23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</a:blip>
          <a:srcRect l="2033" t="3388" r="11119" b="4339"/>
          <a:stretch/>
        </p:blipFill>
        <p:spPr>
          <a:xfrm>
            <a:off x="448794" y="1036635"/>
            <a:ext cx="5679421" cy="5706811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D751167F-C1B1-5F46-95BA-89794B08DF80}"/>
              </a:ext>
            </a:extLst>
          </p:cNvPr>
          <p:cNvGrpSpPr/>
          <p:nvPr/>
        </p:nvGrpSpPr>
        <p:grpSpPr>
          <a:xfrm>
            <a:off x="7224751" y="730253"/>
            <a:ext cx="4177950" cy="3154664"/>
            <a:chOff x="7224751" y="730253"/>
            <a:chExt cx="4177950" cy="3154664"/>
          </a:xfrm>
        </p:grpSpPr>
        <p:pic>
          <p:nvPicPr>
            <p:cNvPr id="8" name="Picture 7" descr="Chart&#10;&#10;Description automatically generated">
              <a:extLst>
                <a:ext uri="{FF2B5EF4-FFF2-40B4-BE49-F238E27FC236}">
                  <a16:creationId xmlns:a16="http://schemas.microsoft.com/office/drawing/2014/main" id="{4B2517B2-8C93-CE40-8646-6ED556B939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24751" y="730253"/>
              <a:ext cx="4177950" cy="2840377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F57D781-5A40-6A4A-BD67-EA0018375906}"/>
                </a:ext>
              </a:extLst>
            </p:cNvPr>
            <p:cNvGrpSpPr/>
            <p:nvPr/>
          </p:nvGrpSpPr>
          <p:grpSpPr>
            <a:xfrm>
              <a:off x="8476714" y="3574898"/>
              <a:ext cx="678255" cy="246221"/>
              <a:chOff x="8482076" y="3646602"/>
              <a:chExt cx="678255" cy="246221"/>
            </a:xfrm>
          </p:grpSpPr>
          <p:sp>
            <p:nvSpPr>
              <p:cNvPr id="3" name="Left Bracket 2">
                <a:extLst>
                  <a:ext uri="{FF2B5EF4-FFF2-40B4-BE49-F238E27FC236}">
                    <a16:creationId xmlns:a16="http://schemas.microsoft.com/office/drawing/2014/main" id="{C995467A-8568-BF42-B378-B745C3450A67}"/>
                  </a:ext>
                </a:extLst>
              </p:cNvPr>
              <p:cNvSpPr/>
              <p:nvPr/>
            </p:nvSpPr>
            <p:spPr>
              <a:xfrm rot="16200000">
                <a:off x="8798344" y="3352051"/>
                <a:ext cx="45719" cy="678255"/>
              </a:xfrm>
              <a:prstGeom prst="leftBracket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62E91AA-2ED2-CE45-A866-435B881827C9}"/>
                  </a:ext>
                </a:extLst>
              </p:cNvPr>
              <p:cNvSpPr txBox="1"/>
              <p:nvPr/>
            </p:nvSpPr>
            <p:spPr>
              <a:xfrm>
                <a:off x="8517273" y="3646602"/>
                <a:ext cx="60785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</a:rPr>
                  <a:t>controls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43CD5BB-52F9-3A4C-AC51-2265F3405C54}"/>
                </a:ext>
              </a:extLst>
            </p:cNvPr>
            <p:cNvGrpSpPr/>
            <p:nvPr/>
          </p:nvGrpSpPr>
          <p:grpSpPr>
            <a:xfrm>
              <a:off x="10607091" y="3638696"/>
              <a:ext cx="678255" cy="246221"/>
              <a:chOff x="8482076" y="3646602"/>
              <a:chExt cx="678255" cy="246221"/>
            </a:xfrm>
          </p:grpSpPr>
          <p:sp>
            <p:nvSpPr>
              <p:cNvPr id="10" name="Left Bracket 9">
                <a:extLst>
                  <a:ext uri="{FF2B5EF4-FFF2-40B4-BE49-F238E27FC236}">
                    <a16:creationId xmlns:a16="http://schemas.microsoft.com/office/drawing/2014/main" id="{02E1DAD2-241E-DE4A-8EA5-6B1074284095}"/>
                  </a:ext>
                </a:extLst>
              </p:cNvPr>
              <p:cNvSpPr/>
              <p:nvPr/>
            </p:nvSpPr>
            <p:spPr>
              <a:xfrm rot="16200000">
                <a:off x="8798344" y="3352051"/>
                <a:ext cx="45719" cy="678255"/>
              </a:xfrm>
              <a:prstGeom prst="leftBracket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2540860-B812-034B-A6C6-BA8FCACF5357}"/>
                  </a:ext>
                </a:extLst>
              </p:cNvPr>
              <p:cNvSpPr txBox="1"/>
              <p:nvPr/>
            </p:nvSpPr>
            <p:spPr>
              <a:xfrm>
                <a:off x="8517273" y="3646602"/>
                <a:ext cx="60785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</a:rPr>
                  <a:t>controls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42F7832-C300-0D47-8794-C5973646F709}"/>
                </a:ext>
              </a:extLst>
            </p:cNvPr>
            <p:cNvGrpSpPr/>
            <p:nvPr/>
          </p:nvGrpSpPr>
          <p:grpSpPr>
            <a:xfrm>
              <a:off x="7624691" y="2820866"/>
              <a:ext cx="1533703" cy="802025"/>
              <a:chOff x="7624691" y="2820866"/>
              <a:chExt cx="1533703" cy="802025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5890F3D-11D9-A645-BEBF-F4D5250632F8}"/>
                  </a:ext>
                </a:extLst>
              </p:cNvPr>
              <p:cNvSpPr txBox="1"/>
              <p:nvPr/>
            </p:nvSpPr>
            <p:spPr>
              <a:xfrm rot="16200000">
                <a:off x="7581306" y="2864251"/>
                <a:ext cx="794656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/>
                  <a:t>G85R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G85R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 LOF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G85R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-OE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45D0713-A166-7F4C-A225-283048AB7511}"/>
                  </a:ext>
                </a:extLst>
              </p:cNvPr>
              <p:cNvSpPr txBox="1"/>
              <p:nvPr/>
            </p:nvSpPr>
            <p:spPr>
              <a:xfrm rot="16200000">
                <a:off x="8407123" y="2871620"/>
                <a:ext cx="794656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/>
                  <a:t>WT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WT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 LOF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WT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-OE</a:t>
                </a: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49C723C-96B9-5749-9C64-1DB95A833D5E}"/>
                </a:ext>
              </a:extLst>
            </p:cNvPr>
            <p:cNvGrpSpPr/>
            <p:nvPr/>
          </p:nvGrpSpPr>
          <p:grpSpPr>
            <a:xfrm>
              <a:off x="9756308" y="2798760"/>
              <a:ext cx="1533703" cy="802025"/>
              <a:chOff x="7624691" y="2820866"/>
              <a:chExt cx="1533703" cy="802025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1585FD2-B1B7-AA47-B609-01240DF2D8DF}"/>
                  </a:ext>
                </a:extLst>
              </p:cNvPr>
              <p:cNvSpPr txBox="1"/>
              <p:nvPr/>
            </p:nvSpPr>
            <p:spPr>
              <a:xfrm rot="16200000">
                <a:off x="7581306" y="2864251"/>
                <a:ext cx="794656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/>
                  <a:t>G85R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G85R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 LOF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G85R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-OE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25C7223-1BE1-5640-987B-40E0EACC35AB}"/>
                  </a:ext>
                </a:extLst>
              </p:cNvPr>
              <p:cNvSpPr txBox="1"/>
              <p:nvPr/>
            </p:nvSpPr>
            <p:spPr>
              <a:xfrm rot="16200000">
                <a:off x="8407123" y="2871620"/>
                <a:ext cx="794656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/>
                  <a:t>WT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WT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 LOF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WT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-OE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436978C-ADF5-6A4F-832C-54856C5AB7B3}"/>
              </a:ext>
            </a:extLst>
          </p:cNvPr>
          <p:cNvGrpSpPr/>
          <p:nvPr/>
        </p:nvGrpSpPr>
        <p:grpSpPr>
          <a:xfrm>
            <a:off x="7224751" y="3741486"/>
            <a:ext cx="4364688" cy="3150643"/>
            <a:chOff x="7224751" y="3741486"/>
            <a:chExt cx="4364688" cy="3150643"/>
          </a:xfrm>
        </p:grpSpPr>
        <p:pic>
          <p:nvPicPr>
            <p:cNvPr id="7" name="Picture 6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C1B3FF9D-22F3-204C-9A8E-FCB25F5609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24751" y="3741486"/>
              <a:ext cx="4364688" cy="2918059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3D96632-D47A-0840-9ED4-945DD47B78C7}"/>
                </a:ext>
              </a:extLst>
            </p:cNvPr>
            <p:cNvGrpSpPr/>
            <p:nvPr/>
          </p:nvGrpSpPr>
          <p:grpSpPr>
            <a:xfrm>
              <a:off x="8494795" y="6645908"/>
              <a:ext cx="678255" cy="246221"/>
              <a:chOff x="8482076" y="3646602"/>
              <a:chExt cx="678255" cy="246221"/>
            </a:xfrm>
          </p:grpSpPr>
          <p:sp>
            <p:nvSpPr>
              <p:cNvPr id="13" name="Left Bracket 12">
                <a:extLst>
                  <a:ext uri="{FF2B5EF4-FFF2-40B4-BE49-F238E27FC236}">
                    <a16:creationId xmlns:a16="http://schemas.microsoft.com/office/drawing/2014/main" id="{F36438BB-928C-3244-A1E2-656C4960DED7}"/>
                  </a:ext>
                </a:extLst>
              </p:cNvPr>
              <p:cNvSpPr/>
              <p:nvPr/>
            </p:nvSpPr>
            <p:spPr>
              <a:xfrm rot="16200000">
                <a:off x="8798344" y="3352051"/>
                <a:ext cx="45719" cy="678255"/>
              </a:xfrm>
              <a:prstGeom prst="leftBracket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EAB92E1-8CA1-8046-81F9-3FC2D01AE3D7}"/>
                  </a:ext>
                </a:extLst>
              </p:cNvPr>
              <p:cNvSpPr txBox="1"/>
              <p:nvPr/>
            </p:nvSpPr>
            <p:spPr>
              <a:xfrm>
                <a:off x="8517273" y="3646602"/>
                <a:ext cx="60785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</a:rPr>
                  <a:t>controls</a:t>
                </a: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B899E54-8347-E84B-85E7-D3D149E08017}"/>
                </a:ext>
              </a:extLst>
            </p:cNvPr>
            <p:cNvGrpSpPr/>
            <p:nvPr/>
          </p:nvGrpSpPr>
          <p:grpSpPr>
            <a:xfrm>
              <a:off x="10772779" y="6645908"/>
              <a:ext cx="678255" cy="246221"/>
              <a:chOff x="8482076" y="3646602"/>
              <a:chExt cx="678255" cy="246221"/>
            </a:xfrm>
          </p:grpSpPr>
          <p:sp>
            <p:nvSpPr>
              <p:cNvPr id="16" name="Left Bracket 15">
                <a:extLst>
                  <a:ext uri="{FF2B5EF4-FFF2-40B4-BE49-F238E27FC236}">
                    <a16:creationId xmlns:a16="http://schemas.microsoft.com/office/drawing/2014/main" id="{627EB0B5-0917-1B4E-95A9-4DD0FC8C0C89}"/>
                  </a:ext>
                </a:extLst>
              </p:cNvPr>
              <p:cNvSpPr/>
              <p:nvPr/>
            </p:nvSpPr>
            <p:spPr>
              <a:xfrm rot="16200000">
                <a:off x="8798344" y="3352051"/>
                <a:ext cx="45719" cy="678255"/>
              </a:xfrm>
              <a:prstGeom prst="leftBracket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6CCBADB-9D40-0048-8D26-DA6074C46FC7}"/>
                  </a:ext>
                </a:extLst>
              </p:cNvPr>
              <p:cNvSpPr txBox="1"/>
              <p:nvPr/>
            </p:nvSpPr>
            <p:spPr>
              <a:xfrm>
                <a:off x="8517273" y="3646602"/>
                <a:ext cx="607859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</a:rPr>
                  <a:t>controls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D76245C-55D6-8640-8C68-582D30797CAE}"/>
                </a:ext>
              </a:extLst>
            </p:cNvPr>
            <p:cNvGrpSpPr/>
            <p:nvPr/>
          </p:nvGrpSpPr>
          <p:grpSpPr>
            <a:xfrm>
              <a:off x="7654163" y="5891151"/>
              <a:ext cx="1533703" cy="802025"/>
              <a:chOff x="7624691" y="2820866"/>
              <a:chExt cx="1533703" cy="802025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19FE11C-5EAF-7B4E-BA7A-2A8F7EB8CDC1}"/>
                  </a:ext>
                </a:extLst>
              </p:cNvPr>
              <p:cNvSpPr txBox="1"/>
              <p:nvPr/>
            </p:nvSpPr>
            <p:spPr>
              <a:xfrm rot="16200000">
                <a:off x="7581306" y="2864251"/>
                <a:ext cx="794656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/>
                  <a:t>G85R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G85R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 LOF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G85R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-OE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A079FBD-D8AC-1D4C-8D7B-D6FF9A913D31}"/>
                  </a:ext>
                </a:extLst>
              </p:cNvPr>
              <p:cNvSpPr txBox="1"/>
              <p:nvPr/>
            </p:nvSpPr>
            <p:spPr>
              <a:xfrm rot="16200000">
                <a:off x="8407123" y="2871620"/>
                <a:ext cx="794656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/>
                  <a:t>WT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WT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 LOF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WT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-OE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3D32A83D-BB53-D74B-9D9C-68A7D77CAA5A}"/>
                </a:ext>
              </a:extLst>
            </p:cNvPr>
            <p:cNvGrpSpPr/>
            <p:nvPr/>
          </p:nvGrpSpPr>
          <p:grpSpPr>
            <a:xfrm>
              <a:off x="9946962" y="5891151"/>
              <a:ext cx="1533703" cy="802025"/>
              <a:chOff x="7624691" y="2820866"/>
              <a:chExt cx="1533703" cy="802025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BEE885D-4906-444E-B272-C2FBF9CC0C49}"/>
                  </a:ext>
                </a:extLst>
              </p:cNvPr>
              <p:cNvSpPr txBox="1"/>
              <p:nvPr/>
            </p:nvSpPr>
            <p:spPr>
              <a:xfrm rot="16200000">
                <a:off x="7581306" y="2864251"/>
                <a:ext cx="794656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/>
                  <a:t>G85R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G85R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 LOF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G85R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-OE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F302BB3-06DA-5047-8F45-A73387BA6306}"/>
                  </a:ext>
                </a:extLst>
              </p:cNvPr>
              <p:cNvSpPr txBox="1"/>
              <p:nvPr/>
            </p:nvSpPr>
            <p:spPr>
              <a:xfrm rot="16200000">
                <a:off x="8407123" y="2871620"/>
                <a:ext cx="794656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/>
                  <a:t>WT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WT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 LOF</a:t>
                </a:r>
              </a:p>
              <a:p>
                <a:endParaRPr lang="en-US" sz="800" dirty="0"/>
              </a:p>
              <a:p>
                <a:r>
                  <a:rPr lang="en-US" sz="800" dirty="0"/>
                  <a:t>WT – </a:t>
                </a:r>
                <a:r>
                  <a:rPr lang="en-US" sz="800" dirty="0" err="1"/>
                  <a:t>tkt</a:t>
                </a:r>
                <a:r>
                  <a:rPr lang="en-US" sz="800" dirty="0"/>
                  <a:t>-OE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53433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D308E395-7822-F14C-A2B1-0BE4CDA267E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6891"/>
          <a:stretch/>
        </p:blipFill>
        <p:spPr bwMode="auto">
          <a:xfrm>
            <a:off x="116698" y="1894114"/>
            <a:ext cx="6381707" cy="4278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E3A25BC7-461A-274D-9B6E-37FFDE880A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r="-2" b="-1762"/>
          <a:stretch/>
        </p:blipFill>
        <p:spPr bwMode="auto">
          <a:xfrm>
            <a:off x="6265411" y="1304089"/>
            <a:ext cx="5240791" cy="5441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6B7ACE3-F56F-0C4F-A8C7-730526BAE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713" y="112044"/>
            <a:ext cx="10179050" cy="100579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Metabolite analysis comparing </a:t>
            </a:r>
            <a:r>
              <a:rPr lang="en-US" sz="3200" i="1" dirty="0"/>
              <a:t>dSod1</a:t>
            </a:r>
            <a:r>
              <a:rPr lang="en-US" sz="3200" i="1" baseline="30000" dirty="0"/>
              <a:t>WT</a:t>
            </a:r>
            <a:r>
              <a:rPr lang="en-US" sz="3200" dirty="0"/>
              <a:t> and </a:t>
            </a:r>
            <a:r>
              <a:rPr lang="en-US" sz="3200" i="1" dirty="0"/>
              <a:t>dSod1</a:t>
            </a:r>
            <a:r>
              <a:rPr lang="en-US" sz="3200" i="1" baseline="30000" dirty="0"/>
              <a:t>G85R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21192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89EF39C1-59F6-9544-9023-5CF30A006D7B}"/>
              </a:ext>
            </a:extLst>
          </p:cNvPr>
          <p:cNvGrpSpPr/>
          <p:nvPr/>
        </p:nvGrpSpPr>
        <p:grpSpPr>
          <a:xfrm>
            <a:off x="1245308" y="3602698"/>
            <a:ext cx="1844364" cy="2430647"/>
            <a:chOff x="1090053" y="1323315"/>
            <a:chExt cx="3473326" cy="4577420"/>
          </a:xfrm>
        </p:grpSpPr>
        <p:pic>
          <p:nvPicPr>
            <p:cNvPr id="43" name="Picture 42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061665F7-0524-554A-801A-2634116369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234" r="49818"/>
            <a:stretch/>
          </p:blipFill>
          <p:spPr>
            <a:xfrm>
              <a:off x="1090053" y="1566090"/>
              <a:ext cx="3473326" cy="4334645"/>
            </a:xfrm>
            <a:prstGeom prst="rect">
              <a:avLst/>
            </a:prstGeom>
          </p:spPr>
        </p:pic>
        <p:pic>
          <p:nvPicPr>
            <p:cNvPr id="47" name="Picture 46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E9DADA54-14DB-234F-B94A-82DE2025BB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8852" t="1166" r="37929" b="91270"/>
            <a:stretch/>
          </p:blipFill>
          <p:spPr>
            <a:xfrm>
              <a:off x="2328888" y="1323315"/>
              <a:ext cx="1607096" cy="349650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BD68BF4-C289-4648-98EC-5BEA391BCE45}"/>
              </a:ext>
            </a:extLst>
          </p:cNvPr>
          <p:cNvGrpSpPr/>
          <p:nvPr/>
        </p:nvGrpSpPr>
        <p:grpSpPr>
          <a:xfrm>
            <a:off x="8507476" y="3222184"/>
            <a:ext cx="1598258" cy="2122693"/>
            <a:chOff x="5503783" y="2185228"/>
            <a:chExt cx="1598258" cy="2122693"/>
          </a:xfrm>
        </p:grpSpPr>
        <p:pic>
          <p:nvPicPr>
            <p:cNvPr id="29" name="Picture 28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3E9D68AC-BCAA-6D46-93E2-06096F455A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971" r="50791"/>
            <a:stretch/>
          </p:blipFill>
          <p:spPr>
            <a:xfrm>
              <a:off x="5503783" y="2311685"/>
              <a:ext cx="1585386" cy="1996236"/>
            </a:xfrm>
            <a:prstGeom prst="rect">
              <a:avLst/>
            </a:prstGeom>
          </p:spPr>
        </p:pic>
        <p:pic>
          <p:nvPicPr>
            <p:cNvPr id="32" name="Picture 31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6AFFE9FA-DEDA-E64B-826D-2C033FB3F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484" t="-453" r="30421" b="93750"/>
            <a:stretch/>
          </p:blipFill>
          <p:spPr>
            <a:xfrm>
              <a:off x="5745853" y="2185228"/>
              <a:ext cx="1356188" cy="143838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B1F7A06-5379-034F-AF99-B04ECEA8C97F}"/>
              </a:ext>
            </a:extLst>
          </p:cNvPr>
          <p:cNvGrpSpPr/>
          <p:nvPr/>
        </p:nvGrpSpPr>
        <p:grpSpPr>
          <a:xfrm>
            <a:off x="7922671" y="1090250"/>
            <a:ext cx="1468099" cy="2066928"/>
            <a:chOff x="8527549" y="3339069"/>
            <a:chExt cx="2127328" cy="2995052"/>
          </a:xfrm>
        </p:grpSpPr>
        <p:pic>
          <p:nvPicPr>
            <p:cNvPr id="25" name="Picture 24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A39A7074-2B87-364D-9EDE-00E718EB8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-256" t="7134" r="51023"/>
            <a:stretch/>
          </p:blipFill>
          <p:spPr>
            <a:xfrm>
              <a:off x="8527549" y="3598492"/>
              <a:ext cx="2127328" cy="2735629"/>
            </a:xfrm>
            <a:prstGeom prst="rect">
              <a:avLst/>
            </a:prstGeom>
          </p:spPr>
        </p:pic>
        <p:pic>
          <p:nvPicPr>
            <p:cNvPr id="28" name="Picture 27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569F23E3-5F88-DC4C-BCBB-31CE6CE30A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0157" t="-2102" r="32992" b="91225"/>
            <a:stretch/>
          </p:blipFill>
          <p:spPr>
            <a:xfrm>
              <a:off x="8835775" y="3339069"/>
              <a:ext cx="1284270" cy="258433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26F2AA65-FBD2-4D46-AB4B-57F8FB05057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20" t="2701" b="11730"/>
          <a:stretch/>
        </p:blipFill>
        <p:spPr>
          <a:xfrm>
            <a:off x="2801229" y="1244596"/>
            <a:ext cx="6589541" cy="4534865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33D0A284-8EE0-CA48-BDB6-844992FF78D0}"/>
              </a:ext>
            </a:extLst>
          </p:cNvPr>
          <p:cNvGrpSpPr/>
          <p:nvPr/>
        </p:nvGrpSpPr>
        <p:grpSpPr>
          <a:xfrm>
            <a:off x="5817556" y="4785528"/>
            <a:ext cx="1433960" cy="2076784"/>
            <a:chOff x="3006053" y="4147995"/>
            <a:chExt cx="1433960" cy="2076784"/>
          </a:xfrm>
        </p:grpSpPr>
        <p:pic>
          <p:nvPicPr>
            <p:cNvPr id="33" name="Picture 32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FBA73FDC-78BB-1C4A-9BB2-40C2F1DEB1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8991" r="52203"/>
            <a:stretch/>
          </p:blipFill>
          <p:spPr>
            <a:xfrm>
              <a:off x="3006053" y="4326990"/>
              <a:ext cx="1433960" cy="1897789"/>
            </a:xfrm>
            <a:prstGeom prst="rect">
              <a:avLst/>
            </a:prstGeom>
          </p:spPr>
        </p:pic>
        <p:pic>
          <p:nvPicPr>
            <p:cNvPr id="36" name="Picture 35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01DE79DE-9014-2D4B-9FBC-F0472ECC23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9007" t="527" r="33600" b="90889"/>
            <a:stretch/>
          </p:blipFill>
          <p:spPr>
            <a:xfrm>
              <a:off x="3246423" y="4147995"/>
              <a:ext cx="1121822" cy="178995"/>
            </a:xfrm>
            <a:prstGeom prst="rect">
              <a:avLst/>
            </a:prstGeom>
          </p:spPr>
        </p:pic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D1B53AC-FDFA-F74B-B143-EAD5A852FFE8}"/>
              </a:ext>
            </a:extLst>
          </p:cNvPr>
          <p:cNvGrpSpPr/>
          <p:nvPr/>
        </p:nvGrpSpPr>
        <p:grpSpPr>
          <a:xfrm>
            <a:off x="1512693" y="1357718"/>
            <a:ext cx="1505061" cy="2093811"/>
            <a:chOff x="1371703" y="222516"/>
            <a:chExt cx="3360278" cy="4674753"/>
          </a:xfrm>
        </p:grpSpPr>
        <p:pic>
          <p:nvPicPr>
            <p:cNvPr id="48" name="Picture 47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87052049-255F-354A-A1FB-B4363E38CD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7999" r="50820"/>
            <a:stretch/>
          </p:blipFill>
          <p:spPr>
            <a:xfrm>
              <a:off x="1371703" y="690993"/>
              <a:ext cx="3360278" cy="4206276"/>
            </a:xfrm>
            <a:prstGeom prst="rect">
              <a:avLst/>
            </a:prstGeom>
          </p:spPr>
        </p:pic>
        <p:pic>
          <p:nvPicPr>
            <p:cNvPr id="51" name="Picture 50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3A6A8312-C028-B440-84BF-7506CB5005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9330" t="-2138" r="42393" b="91572"/>
            <a:stretch/>
          </p:blipFill>
          <p:spPr>
            <a:xfrm>
              <a:off x="2686385" y="222516"/>
              <a:ext cx="1248758" cy="483064"/>
            </a:xfrm>
            <a:prstGeom prst="rect">
              <a:avLst/>
            </a:prstGeom>
          </p:spPr>
        </p:pic>
      </p:grpSp>
      <p:sp>
        <p:nvSpPr>
          <p:cNvPr id="27" name="Title 1">
            <a:extLst>
              <a:ext uri="{FF2B5EF4-FFF2-40B4-BE49-F238E27FC236}">
                <a16:creationId xmlns:a16="http://schemas.microsoft.com/office/drawing/2014/main" id="{B54A7CF5-60AE-0F46-B6AF-C21851CB1B5A}"/>
              </a:ext>
            </a:extLst>
          </p:cNvPr>
          <p:cNvSpPr txBox="1">
            <a:spLocks/>
          </p:cNvSpPr>
          <p:nvPr/>
        </p:nvSpPr>
        <p:spPr>
          <a:xfrm>
            <a:off x="1001713" y="112044"/>
            <a:ext cx="10179050" cy="1005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Metabolite analysis comparing </a:t>
            </a:r>
            <a:r>
              <a:rPr lang="en-US" sz="3200" i="1" dirty="0"/>
              <a:t>dSod1</a:t>
            </a:r>
            <a:r>
              <a:rPr lang="en-US" sz="3200" i="1" baseline="30000" dirty="0"/>
              <a:t>WT</a:t>
            </a:r>
            <a:r>
              <a:rPr lang="en-US" sz="3200" dirty="0"/>
              <a:t> and </a:t>
            </a:r>
            <a:r>
              <a:rPr lang="en-US" sz="3200" i="1" dirty="0"/>
              <a:t>dSod1</a:t>
            </a:r>
            <a:r>
              <a:rPr lang="en-US" sz="3200" i="1" baseline="30000" dirty="0"/>
              <a:t>G85R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67774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04D94-4A9D-5447-8E4E-142ABB0DD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45383"/>
            <a:ext cx="10515600" cy="67990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Metabolite analysis: metabolites </a:t>
            </a:r>
            <a:r>
              <a:rPr lang="en-US" sz="3200" b="1" dirty="0"/>
              <a:t>not rescued</a:t>
            </a:r>
            <a:r>
              <a:rPr lang="en-US" sz="3200" dirty="0"/>
              <a:t> by Tkt or Tkt-def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F1ECE88-F808-1848-9D0D-4A288765EE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9425521"/>
              </p:ext>
            </p:extLst>
          </p:nvPr>
        </p:nvGraphicFramePr>
        <p:xfrm>
          <a:off x="283029" y="1340673"/>
          <a:ext cx="6040816" cy="4873994"/>
        </p:xfrm>
        <a:graphic>
          <a:graphicData uri="http://schemas.openxmlformats.org/drawingml/2006/table">
            <a:tbl>
              <a:tblPr/>
              <a:tblGrid>
                <a:gridCol w="1265972">
                  <a:extLst>
                    <a:ext uri="{9D8B030D-6E8A-4147-A177-3AD203B41FA5}">
                      <a16:colId xmlns:a16="http://schemas.microsoft.com/office/drawing/2014/main" val="1625603493"/>
                    </a:ext>
                  </a:extLst>
                </a:gridCol>
                <a:gridCol w="626563">
                  <a:extLst>
                    <a:ext uri="{9D8B030D-6E8A-4147-A177-3AD203B41FA5}">
                      <a16:colId xmlns:a16="http://schemas.microsoft.com/office/drawing/2014/main" val="2235590473"/>
                    </a:ext>
                  </a:extLst>
                </a:gridCol>
                <a:gridCol w="606652">
                  <a:extLst>
                    <a:ext uri="{9D8B030D-6E8A-4147-A177-3AD203B41FA5}">
                      <a16:colId xmlns:a16="http://schemas.microsoft.com/office/drawing/2014/main" val="3969132950"/>
                    </a:ext>
                  </a:extLst>
                </a:gridCol>
                <a:gridCol w="761784">
                  <a:extLst>
                    <a:ext uri="{9D8B030D-6E8A-4147-A177-3AD203B41FA5}">
                      <a16:colId xmlns:a16="http://schemas.microsoft.com/office/drawing/2014/main" val="2119463926"/>
                    </a:ext>
                  </a:extLst>
                </a:gridCol>
                <a:gridCol w="855337">
                  <a:extLst>
                    <a:ext uri="{9D8B030D-6E8A-4147-A177-3AD203B41FA5}">
                      <a16:colId xmlns:a16="http://schemas.microsoft.com/office/drawing/2014/main" val="3857136388"/>
                    </a:ext>
                  </a:extLst>
                </a:gridCol>
                <a:gridCol w="868702">
                  <a:extLst>
                    <a:ext uri="{9D8B030D-6E8A-4147-A177-3AD203B41FA5}">
                      <a16:colId xmlns:a16="http://schemas.microsoft.com/office/drawing/2014/main" val="1596695804"/>
                    </a:ext>
                  </a:extLst>
                </a:gridCol>
                <a:gridCol w="1055806">
                  <a:extLst>
                    <a:ext uri="{9D8B030D-6E8A-4147-A177-3AD203B41FA5}">
                      <a16:colId xmlns:a16="http://schemas.microsoft.com/office/drawing/2014/main" val="1519493044"/>
                    </a:ext>
                  </a:extLst>
                </a:gridCol>
              </a:tblGrid>
              <a:tr h="444914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f.value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p.value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Sil vs G diff?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Tkt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-Df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both Tkt and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-Df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4400477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uric acid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276.3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2.46E-11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827252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b-alanine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39.783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1.64E-06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611978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nicotinamide riboside+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36.67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2.54E-06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074188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xanthine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36.186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2.73E-06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035904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deoxycarnitine+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30.886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6.33E-06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896035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deoxyguanosine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24.292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2.20E-05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564406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NMN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21.205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4.35E-05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4671229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deoxyinosine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20.84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4.75E-05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81814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dAMP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18.627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8.24E-05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8780656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guanine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18.588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8.33E-05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0224882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phosphorylcholine+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15.511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0.00019769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36364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3-phospho-serine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11.15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0.00087372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7638042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acrylic acid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8.4833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0.0027025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029357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3-hydroxykynurenine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7.1967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0.0050756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911987"/>
                  </a:ext>
                </a:extLst>
              </a:tr>
              <a:tr h="27357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cytidine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7.0377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0.0055126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6713" marR="36713" marT="36713" marB="3671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904309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9A31154-085A-2A4C-BE66-BD57FF6ECA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0787299"/>
              </p:ext>
            </p:extLst>
          </p:nvPr>
        </p:nvGraphicFramePr>
        <p:xfrm>
          <a:off x="6501787" y="3402380"/>
          <a:ext cx="5505156" cy="2812287"/>
        </p:xfrm>
        <a:graphic>
          <a:graphicData uri="http://schemas.openxmlformats.org/drawingml/2006/table">
            <a:tbl>
              <a:tblPr/>
              <a:tblGrid>
                <a:gridCol w="1056567">
                  <a:extLst>
                    <a:ext uri="{9D8B030D-6E8A-4147-A177-3AD203B41FA5}">
                      <a16:colId xmlns:a16="http://schemas.microsoft.com/office/drawing/2014/main" val="2983350076"/>
                    </a:ext>
                  </a:extLst>
                </a:gridCol>
                <a:gridCol w="555496">
                  <a:extLst>
                    <a:ext uri="{9D8B030D-6E8A-4147-A177-3AD203B41FA5}">
                      <a16:colId xmlns:a16="http://schemas.microsoft.com/office/drawing/2014/main" val="2075785137"/>
                    </a:ext>
                  </a:extLst>
                </a:gridCol>
                <a:gridCol w="769274">
                  <a:extLst>
                    <a:ext uri="{9D8B030D-6E8A-4147-A177-3AD203B41FA5}">
                      <a16:colId xmlns:a16="http://schemas.microsoft.com/office/drawing/2014/main" val="3582900237"/>
                    </a:ext>
                  </a:extLst>
                </a:gridCol>
                <a:gridCol w="699636">
                  <a:extLst>
                    <a:ext uri="{9D8B030D-6E8A-4147-A177-3AD203B41FA5}">
                      <a16:colId xmlns:a16="http://schemas.microsoft.com/office/drawing/2014/main" val="1523918790"/>
                    </a:ext>
                  </a:extLst>
                </a:gridCol>
                <a:gridCol w="792758">
                  <a:extLst>
                    <a:ext uri="{9D8B030D-6E8A-4147-A177-3AD203B41FA5}">
                      <a16:colId xmlns:a16="http://schemas.microsoft.com/office/drawing/2014/main" val="1985200637"/>
                    </a:ext>
                  </a:extLst>
                </a:gridCol>
                <a:gridCol w="795996">
                  <a:extLst>
                    <a:ext uri="{9D8B030D-6E8A-4147-A177-3AD203B41FA5}">
                      <a16:colId xmlns:a16="http://schemas.microsoft.com/office/drawing/2014/main" val="1892768214"/>
                    </a:ext>
                  </a:extLst>
                </a:gridCol>
                <a:gridCol w="835429">
                  <a:extLst>
                    <a:ext uri="{9D8B030D-6E8A-4147-A177-3AD203B41FA5}">
                      <a16:colId xmlns:a16="http://schemas.microsoft.com/office/drawing/2014/main" val="1582400144"/>
                    </a:ext>
                  </a:extLst>
                </a:gridCol>
              </a:tblGrid>
              <a:tr h="413451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f.value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p.value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Sil vs G diff?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Tkt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-Df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both Tkt and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-Df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792374"/>
                  </a:ext>
                </a:extLst>
              </a:tr>
              <a:tr h="394451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dADP</a:t>
                      </a:r>
                      <a:endParaRPr lang="en-US" sz="8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10.595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0.0010868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ENHANCED DEFECT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0220085"/>
                  </a:ext>
                </a:extLst>
              </a:tr>
              <a:tr h="21787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6295711"/>
                  </a:ext>
                </a:extLst>
              </a:tr>
              <a:tr h="394451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agmatine</a:t>
                      </a:r>
                      <a:endParaRPr lang="en-US" sz="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46.579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6.93E-07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ENHANCED DEFECT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ENHANCED DEFECT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N/A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8022699"/>
                  </a:ext>
                </a:extLst>
              </a:tr>
              <a:tr h="394451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dehydroascorbic acid</a:t>
                      </a:r>
                      <a:endParaRPr lang="en-US" sz="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7.7881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0.0037682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N/A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ENHANCED DEFECT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N/A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294032"/>
                  </a:ext>
                </a:extLst>
              </a:tr>
              <a:tr h="402867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2-aminobutanoate / 2-/3-aminoisobutanoate</a:t>
                      </a:r>
                      <a:endParaRPr lang="en-US" sz="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7.647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0.0040405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N/A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ENHANCED DEFECT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N/A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2984912"/>
                  </a:ext>
                </a:extLst>
              </a:tr>
              <a:tr h="394451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D-</a:t>
                      </a:r>
                      <a:r>
                        <a:rPr lang="en-US" sz="8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sedoheptulose</a:t>
                      </a:r>
                      <a:endParaRPr lang="en-US" sz="8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7.5216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0.0043017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ENHANCED DEFECT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ENHANCED DEFECT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N/A</a:t>
                      </a:r>
                    </a:p>
                  </a:txBody>
                  <a:tcPr marL="32549" marR="32549" marT="32549" marB="3254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77368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25E145B-BCB4-4041-93D7-F2C71D74E16F}"/>
              </a:ext>
            </a:extLst>
          </p:cNvPr>
          <p:cNvSpPr txBox="1"/>
          <p:nvPr/>
        </p:nvSpPr>
        <p:spPr>
          <a:xfrm>
            <a:off x="7454897" y="1515496"/>
            <a:ext cx="3990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/>
                </a:solidFill>
              </a:rPr>
              <a:t>Green</a:t>
            </a:r>
            <a:r>
              <a:rPr lang="en-US" sz="1400" dirty="0"/>
              <a:t> metabolites are upregulated in G85R vs silent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9DC3730-9FC3-5D44-AD26-8773BFDD6C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192067"/>
              </p:ext>
            </p:extLst>
          </p:nvPr>
        </p:nvGraphicFramePr>
        <p:xfrm>
          <a:off x="7143491" y="1823273"/>
          <a:ext cx="4612818" cy="582470"/>
        </p:xfrm>
        <a:graphic>
          <a:graphicData uri="http://schemas.openxmlformats.org/drawingml/2006/table">
            <a:tbl>
              <a:tblPr/>
              <a:tblGrid>
                <a:gridCol w="815128">
                  <a:extLst>
                    <a:ext uri="{9D8B030D-6E8A-4147-A177-3AD203B41FA5}">
                      <a16:colId xmlns:a16="http://schemas.microsoft.com/office/drawing/2014/main" val="3511706517"/>
                    </a:ext>
                  </a:extLst>
                </a:gridCol>
                <a:gridCol w="923622">
                  <a:extLst>
                    <a:ext uri="{9D8B030D-6E8A-4147-A177-3AD203B41FA5}">
                      <a16:colId xmlns:a16="http://schemas.microsoft.com/office/drawing/2014/main" val="2238358641"/>
                    </a:ext>
                  </a:extLst>
                </a:gridCol>
                <a:gridCol w="927394">
                  <a:extLst>
                    <a:ext uri="{9D8B030D-6E8A-4147-A177-3AD203B41FA5}">
                      <a16:colId xmlns:a16="http://schemas.microsoft.com/office/drawing/2014/main" val="2027711535"/>
                    </a:ext>
                  </a:extLst>
                </a:gridCol>
                <a:gridCol w="973337">
                  <a:extLst>
                    <a:ext uri="{9D8B030D-6E8A-4147-A177-3AD203B41FA5}">
                      <a16:colId xmlns:a16="http://schemas.microsoft.com/office/drawing/2014/main" val="380634539"/>
                    </a:ext>
                  </a:extLst>
                </a:gridCol>
                <a:gridCol w="973337">
                  <a:extLst>
                    <a:ext uri="{9D8B030D-6E8A-4147-A177-3AD203B41FA5}">
                      <a16:colId xmlns:a16="http://schemas.microsoft.com/office/drawing/2014/main" val="1746553408"/>
                    </a:ext>
                  </a:extLst>
                </a:gridCol>
              </a:tblGrid>
              <a:tr h="582470"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8064" marR="48064" marT="48064" marB="48064" anchor="ctr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8064" marR="48064" marT="48064" marB="48064" anchor="ctr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ENHANCED DEFECT</a:t>
                      </a:r>
                    </a:p>
                  </a:txBody>
                  <a:tcPr marL="48064" marR="48064" marT="48064" marB="48064" anchor="ctr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N/A</a:t>
                      </a:r>
                    </a:p>
                  </a:txBody>
                  <a:tcPr marL="48064" marR="48064" marT="48064" marB="48064" anchor="ctr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TREND</a:t>
                      </a:r>
                    </a:p>
                  </a:txBody>
                  <a:tcPr marL="48064" marR="48064" marT="48064" marB="48064" anchor="ctr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4585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8257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04D94-4A9D-5447-8E4E-142ABB0DD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45383"/>
            <a:ext cx="10515600" cy="67990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Metabolite analysis: metabolites </a:t>
            </a:r>
            <a:r>
              <a:rPr lang="en-US" sz="3200" b="1" dirty="0"/>
              <a:t>rescued</a:t>
            </a:r>
            <a:r>
              <a:rPr lang="en-US" sz="3200" dirty="0"/>
              <a:t> by OE-</a:t>
            </a:r>
            <a:r>
              <a:rPr lang="en-US" sz="3200" dirty="0" err="1"/>
              <a:t>tkt</a:t>
            </a:r>
            <a:r>
              <a:rPr lang="en-US" sz="3200" dirty="0"/>
              <a:t> only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5E145B-BCB4-4041-93D7-F2C71D74E16F}"/>
              </a:ext>
            </a:extLst>
          </p:cNvPr>
          <p:cNvSpPr txBox="1"/>
          <p:nvPr/>
        </p:nvSpPr>
        <p:spPr>
          <a:xfrm>
            <a:off x="4254499" y="6203368"/>
            <a:ext cx="3990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/>
                </a:solidFill>
              </a:rPr>
              <a:t>Green</a:t>
            </a:r>
            <a:r>
              <a:rPr lang="en-US" sz="1400" dirty="0"/>
              <a:t> metabolites are upregulated in G85R vs silent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E675DCF-321C-2F4D-9CB2-DD371C89C8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531082"/>
              </p:ext>
            </p:extLst>
          </p:nvPr>
        </p:nvGraphicFramePr>
        <p:xfrm>
          <a:off x="2719333" y="1034144"/>
          <a:ext cx="6872227" cy="5214256"/>
        </p:xfrm>
        <a:graphic>
          <a:graphicData uri="http://schemas.openxmlformats.org/drawingml/2006/table">
            <a:tbl>
              <a:tblPr/>
              <a:tblGrid>
                <a:gridCol w="1791739">
                  <a:extLst>
                    <a:ext uri="{9D8B030D-6E8A-4147-A177-3AD203B41FA5}">
                      <a16:colId xmlns:a16="http://schemas.microsoft.com/office/drawing/2014/main" val="765632768"/>
                    </a:ext>
                  </a:extLst>
                </a:gridCol>
                <a:gridCol w="613339">
                  <a:extLst>
                    <a:ext uri="{9D8B030D-6E8A-4147-A177-3AD203B41FA5}">
                      <a16:colId xmlns:a16="http://schemas.microsoft.com/office/drawing/2014/main" val="2431637544"/>
                    </a:ext>
                  </a:extLst>
                </a:gridCol>
                <a:gridCol w="952853">
                  <a:extLst>
                    <a:ext uri="{9D8B030D-6E8A-4147-A177-3AD203B41FA5}">
                      <a16:colId xmlns:a16="http://schemas.microsoft.com/office/drawing/2014/main" val="242209910"/>
                    </a:ext>
                  </a:extLst>
                </a:gridCol>
                <a:gridCol w="626986">
                  <a:extLst>
                    <a:ext uri="{9D8B030D-6E8A-4147-A177-3AD203B41FA5}">
                      <a16:colId xmlns:a16="http://schemas.microsoft.com/office/drawing/2014/main" val="151225294"/>
                    </a:ext>
                  </a:extLst>
                </a:gridCol>
                <a:gridCol w="912857">
                  <a:extLst>
                    <a:ext uri="{9D8B030D-6E8A-4147-A177-3AD203B41FA5}">
                      <a16:colId xmlns:a16="http://schemas.microsoft.com/office/drawing/2014/main" val="91007006"/>
                    </a:ext>
                  </a:extLst>
                </a:gridCol>
                <a:gridCol w="918222">
                  <a:extLst>
                    <a:ext uri="{9D8B030D-6E8A-4147-A177-3AD203B41FA5}">
                      <a16:colId xmlns:a16="http://schemas.microsoft.com/office/drawing/2014/main" val="4048891393"/>
                    </a:ext>
                  </a:extLst>
                </a:gridCol>
                <a:gridCol w="1056231">
                  <a:extLst>
                    <a:ext uri="{9D8B030D-6E8A-4147-A177-3AD203B41FA5}">
                      <a16:colId xmlns:a16="http://schemas.microsoft.com/office/drawing/2014/main" val="757793574"/>
                    </a:ext>
                  </a:extLst>
                </a:gridCol>
              </a:tblGrid>
              <a:tr h="67816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f.value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p.value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Sil vs G diff?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Tkt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-Df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both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and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-Df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2231761"/>
                  </a:ext>
                </a:extLst>
              </a:tr>
              <a:tr h="48522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homoserine / threonine / allothreonine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36.009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2.80E-06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836957"/>
                  </a:ext>
                </a:extLst>
              </a:tr>
              <a:tr h="292285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glutamine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23.462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2.62E-05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94221"/>
                  </a:ext>
                </a:extLst>
              </a:tr>
              <a:tr h="48522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pyrroline hydroxycarboxylic acid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19.779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6.15E-05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3486570"/>
                  </a:ext>
                </a:extLst>
              </a:tr>
              <a:tr h="26774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9815071"/>
                  </a:ext>
                </a:extLst>
              </a:tr>
              <a:tr h="48522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asparagine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11.125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0.00088203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ENHANCED DEFECT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1696300"/>
                  </a:ext>
                </a:extLst>
              </a:tr>
              <a:tr h="26774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8690866"/>
                  </a:ext>
                </a:extLst>
              </a:tr>
              <a:tr h="26774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2321870"/>
                  </a:ext>
                </a:extLst>
              </a:tr>
              <a:tr h="46982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glycine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13.4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0.00038784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TREND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8556692"/>
                  </a:ext>
                </a:extLst>
              </a:tr>
              <a:tr h="46982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N-acetylaspartic acid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11.837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0.00067376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TREND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9004492"/>
                  </a:ext>
                </a:extLst>
              </a:tr>
              <a:tr h="292285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2-oxoadipic acid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9.0879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0.0020525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TREND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621172"/>
                  </a:ext>
                </a:extLst>
              </a:tr>
              <a:tr h="26774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5976500"/>
                  </a:ext>
                </a:extLst>
              </a:tr>
              <a:tr h="48522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AICA ribonucleotide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9.1995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0.0019535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TREND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ENHANCED DEFECT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49671" marR="49671" marT="49671" marB="496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1306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7130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04D94-4A9D-5447-8E4E-142ABB0DD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36523"/>
            <a:ext cx="10515600" cy="67990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Metabolite analysis: metabolites </a:t>
            </a:r>
            <a:r>
              <a:rPr lang="en-US" sz="3200" b="1" dirty="0"/>
              <a:t>rescued</a:t>
            </a:r>
            <a:r>
              <a:rPr lang="en-US" sz="3200" dirty="0"/>
              <a:t> by </a:t>
            </a:r>
            <a:r>
              <a:rPr lang="en-US" sz="3200" dirty="0" err="1"/>
              <a:t>Tkt</a:t>
            </a:r>
            <a:r>
              <a:rPr lang="en-US" sz="3200" dirty="0"/>
              <a:t>-Df (LOF) only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956672C-C583-8542-87FC-A5AEE663F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0905876"/>
              </p:ext>
            </p:extLst>
          </p:nvPr>
        </p:nvGraphicFramePr>
        <p:xfrm>
          <a:off x="1648364" y="816427"/>
          <a:ext cx="8895270" cy="2928257"/>
        </p:xfrm>
        <a:graphic>
          <a:graphicData uri="http://schemas.openxmlformats.org/drawingml/2006/table">
            <a:tbl>
              <a:tblPr/>
              <a:tblGrid>
                <a:gridCol w="2392331">
                  <a:extLst>
                    <a:ext uri="{9D8B030D-6E8A-4147-A177-3AD203B41FA5}">
                      <a16:colId xmlns:a16="http://schemas.microsoft.com/office/drawing/2014/main" val="1854315005"/>
                    </a:ext>
                  </a:extLst>
                </a:gridCol>
                <a:gridCol w="758031">
                  <a:extLst>
                    <a:ext uri="{9D8B030D-6E8A-4147-A177-3AD203B41FA5}">
                      <a16:colId xmlns:a16="http://schemas.microsoft.com/office/drawing/2014/main" val="30172407"/>
                    </a:ext>
                  </a:extLst>
                </a:gridCol>
                <a:gridCol w="1057787">
                  <a:extLst>
                    <a:ext uri="{9D8B030D-6E8A-4147-A177-3AD203B41FA5}">
                      <a16:colId xmlns:a16="http://schemas.microsoft.com/office/drawing/2014/main" val="4110872312"/>
                    </a:ext>
                  </a:extLst>
                </a:gridCol>
                <a:gridCol w="826243">
                  <a:extLst>
                    <a:ext uri="{9D8B030D-6E8A-4147-A177-3AD203B41FA5}">
                      <a16:colId xmlns:a16="http://schemas.microsoft.com/office/drawing/2014/main" val="489381933"/>
                    </a:ext>
                  </a:extLst>
                </a:gridCol>
                <a:gridCol w="1084007">
                  <a:extLst>
                    <a:ext uri="{9D8B030D-6E8A-4147-A177-3AD203B41FA5}">
                      <a16:colId xmlns:a16="http://schemas.microsoft.com/office/drawing/2014/main" val="2585930130"/>
                    </a:ext>
                  </a:extLst>
                </a:gridCol>
                <a:gridCol w="1207768">
                  <a:extLst>
                    <a:ext uri="{9D8B030D-6E8A-4147-A177-3AD203B41FA5}">
                      <a16:colId xmlns:a16="http://schemas.microsoft.com/office/drawing/2014/main" val="3900444120"/>
                    </a:ext>
                  </a:extLst>
                </a:gridCol>
                <a:gridCol w="1569103">
                  <a:extLst>
                    <a:ext uri="{9D8B030D-6E8A-4147-A177-3AD203B41FA5}">
                      <a16:colId xmlns:a16="http://schemas.microsoft.com/office/drawing/2014/main" val="145042725"/>
                    </a:ext>
                  </a:extLst>
                </a:gridCol>
              </a:tblGrid>
              <a:tr h="56477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f.value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p.value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Sil vs G diff?</a:t>
                      </a:r>
                      <a:endParaRPr lang="en-US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Tkt</a:t>
                      </a:r>
                      <a:endParaRPr lang="en-US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</a:t>
                      </a:r>
                      <a:r>
                        <a:rPr lang="en-US" sz="14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-Df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both </a:t>
                      </a:r>
                      <a:r>
                        <a:rPr lang="en-US" sz="14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and </a:t>
                      </a:r>
                      <a:r>
                        <a:rPr lang="en-US" sz="14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-Df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7573587"/>
                  </a:ext>
                </a:extLst>
              </a:tr>
              <a:tr h="343779"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dCMP</a:t>
                      </a:r>
                      <a:endParaRPr lang="en-US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19.874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6.00E-05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742579"/>
                  </a:ext>
                </a:extLst>
              </a:tr>
              <a:tr h="564779"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N-acetylaspartic acid</a:t>
                      </a:r>
                      <a:endParaRPr lang="en-US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12.002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0.00063395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338703"/>
                  </a:ext>
                </a:extLst>
              </a:tr>
              <a:tr h="564779"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D-ribose-1/5-phosphate / D-ribulose 5-phosphate</a:t>
                      </a:r>
                      <a:endParaRPr lang="en-US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7.1545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0.0051873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9131594"/>
                  </a:ext>
                </a:extLst>
              </a:tr>
              <a:tr h="325362"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7149750"/>
                  </a:ext>
                </a:extLst>
              </a:tr>
              <a:tr h="564779"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N-acetyl-L-glutamic acid</a:t>
                      </a:r>
                      <a:endParaRPr lang="en-US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12.56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0.00051857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ENHANCED DEFECT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61389" marR="61389" marT="61389" marB="61389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739856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58CD0E21-48A6-0A4C-B237-7E79E463D566}"/>
              </a:ext>
            </a:extLst>
          </p:cNvPr>
          <p:cNvSpPr txBox="1">
            <a:spLocks/>
          </p:cNvSpPr>
          <p:nvPr/>
        </p:nvSpPr>
        <p:spPr>
          <a:xfrm>
            <a:off x="838199" y="4038598"/>
            <a:ext cx="10515600" cy="679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Metabolite analysis: metabolites </a:t>
            </a:r>
            <a:r>
              <a:rPr lang="en-US" sz="3200" b="1" dirty="0"/>
              <a:t>rescued</a:t>
            </a:r>
            <a:r>
              <a:rPr lang="en-US" sz="3200" dirty="0"/>
              <a:t> by both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5DDEC36-EF2D-D542-9648-A8DA7E609D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747798"/>
              </p:ext>
            </p:extLst>
          </p:nvPr>
        </p:nvGraphicFramePr>
        <p:xfrm>
          <a:off x="1648364" y="4718501"/>
          <a:ext cx="8895271" cy="1616985"/>
        </p:xfrm>
        <a:graphic>
          <a:graphicData uri="http://schemas.openxmlformats.org/drawingml/2006/table">
            <a:tbl>
              <a:tblPr/>
              <a:tblGrid>
                <a:gridCol w="1805405">
                  <a:extLst>
                    <a:ext uri="{9D8B030D-6E8A-4147-A177-3AD203B41FA5}">
                      <a16:colId xmlns:a16="http://schemas.microsoft.com/office/drawing/2014/main" val="103379275"/>
                    </a:ext>
                  </a:extLst>
                </a:gridCol>
                <a:gridCol w="746989">
                  <a:extLst>
                    <a:ext uri="{9D8B030D-6E8A-4147-A177-3AD203B41FA5}">
                      <a16:colId xmlns:a16="http://schemas.microsoft.com/office/drawing/2014/main" val="1690565400"/>
                    </a:ext>
                  </a:extLst>
                </a:gridCol>
                <a:gridCol w="1229375">
                  <a:extLst>
                    <a:ext uri="{9D8B030D-6E8A-4147-A177-3AD203B41FA5}">
                      <a16:colId xmlns:a16="http://schemas.microsoft.com/office/drawing/2014/main" val="681173796"/>
                    </a:ext>
                  </a:extLst>
                </a:gridCol>
                <a:gridCol w="964770">
                  <a:extLst>
                    <a:ext uri="{9D8B030D-6E8A-4147-A177-3AD203B41FA5}">
                      <a16:colId xmlns:a16="http://schemas.microsoft.com/office/drawing/2014/main" val="347653524"/>
                    </a:ext>
                  </a:extLst>
                </a:gridCol>
                <a:gridCol w="1112862">
                  <a:extLst>
                    <a:ext uri="{9D8B030D-6E8A-4147-A177-3AD203B41FA5}">
                      <a16:colId xmlns:a16="http://schemas.microsoft.com/office/drawing/2014/main" val="1167668459"/>
                    </a:ext>
                  </a:extLst>
                </a:gridCol>
                <a:gridCol w="1267487">
                  <a:extLst>
                    <a:ext uri="{9D8B030D-6E8A-4147-A177-3AD203B41FA5}">
                      <a16:colId xmlns:a16="http://schemas.microsoft.com/office/drawing/2014/main" val="1674358198"/>
                    </a:ext>
                  </a:extLst>
                </a:gridCol>
                <a:gridCol w="1768383">
                  <a:extLst>
                    <a:ext uri="{9D8B030D-6E8A-4147-A177-3AD203B41FA5}">
                      <a16:colId xmlns:a16="http://schemas.microsoft.com/office/drawing/2014/main" val="4158603575"/>
                    </a:ext>
                  </a:extLst>
                </a:gridCol>
              </a:tblGrid>
              <a:tr h="619844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f.value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p.value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Sil vs G diff?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Tkt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-Df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Rescued by both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and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Tkt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-Df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444190"/>
                  </a:ext>
                </a:extLst>
              </a:tr>
              <a:tr h="619844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hydroxyphenyllactic acid / HVA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10.976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0.00093491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TREND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TREND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TREND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3465487"/>
                  </a:ext>
                </a:extLst>
              </a:tr>
              <a:tr h="377297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guanosine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7.7069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0.0039222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TREND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TREND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TREND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3231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1180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FDA08D-E124-F243-A7C0-55013B915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43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75708E-07EB-F64A-B90C-CC3491448CAC}"/>
              </a:ext>
            </a:extLst>
          </p:cNvPr>
          <p:cNvSpPr txBox="1"/>
          <p:nvPr/>
        </p:nvSpPr>
        <p:spPr>
          <a:xfrm>
            <a:off x="7434943" y="2185060"/>
            <a:ext cx="437395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dirty="0"/>
              <a:t>C= Cha-Gal4/+; silent/silent </a:t>
            </a:r>
          </a:p>
          <a:p>
            <a:pPr fontAlgn="base"/>
            <a:r>
              <a:rPr lang="en-US" dirty="0"/>
              <a:t>E= Cha-Gal4/+; G85Rcr/G85Rcr </a:t>
            </a:r>
          </a:p>
          <a:p>
            <a:pPr fontAlgn="base"/>
            <a:r>
              <a:rPr lang="en-US" dirty="0"/>
              <a:t>A= Cha-Gal4/+; UAS-</a:t>
            </a:r>
            <a:r>
              <a:rPr lang="en-US" dirty="0" err="1"/>
              <a:t>Tkt</a:t>
            </a:r>
            <a:r>
              <a:rPr lang="en-US" dirty="0"/>
              <a:t>-silent/silent  </a:t>
            </a:r>
          </a:p>
          <a:p>
            <a:pPr fontAlgn="base"/>
            <a:r>
              <a:rPr lang="en-US" dirty="0"/>
              <a:t>F= Cha-Gal4/+; UAS-Tkt-G85Rcr/G85Rcr  </a:t>
            </a:r>
          </a:p>
          <a:p>
            <a:pPr fontAlgn="base"/>
            <a:r>
              <a:rPr lang="en-US" dirty="0"/>
              <a:t>B= Cha-Gal4/+; Df-8143(</a:t>
            </a:r>
            <a:r>
              <a:rPr lang="en-US" dirty="0" err="1"/>
              <a:t>tkt</a:t>
            </a:r>
            <a:r>
              <a:rPr lang="en-US" dirty="0"/>
              <a:t>) silent/silent  </a:t>
            </a:r>
          </a:p>
          <a:p>
            <a:pPr fontAlgn="base"/>
            <a:r>
              <a:rPr lang="en-US" dirty="0"/>
              <a:t>D= Cha-Gal4/+; Df-8143(</a:t>
            </a:r>
            <a:r>
              <a:rPr lang="en-US" dirty="0" err="1"/>
              <a:t>tkt</a:t>
            </a:r>
            <a:r>
              <a:rPr lang="en-US" dirty="0"/>
              <a:t>) G85Rcr/G85Rcr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375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3387</TotalTime>
  <Words>1021</Words>
  <Application>Microsoft Macintosh PowerPoint</Application>
  <PresentationFormat>Widescreen</PresentationFormat>
  <Paragraphs>411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Metabolomics meeting with Nav and Ram</vt:lpstr>
      <vt:lpstr>Metabolomic comparison of genetically  manipulated ALS model using Drosophila whole larvae</vt:lpstr>
      <vt:lpstr>Pathway analysis: all data </vt:lpstr>
      <vt:lpstr>Metabolite analysis comparing dSod1WT and dSod1G85R</vt:lpstr>
      <vt:lpstr>PowerPoint Presentation</vt:lpstr>
      <vt:lpstr>Metabolite analysis: metabolites not rescued by Tkt or Tkt-def</vt:lpstr>
      <vt:lpstr>Metabolite analysis: metabolites rescued by OE-tkt only</vt:lpstr>
      <vt:lpstr>Metabolite analysis: metabolites rescued by Tkt-Df (LOF) only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Metabolomics meeting</dc:title>
  <dc:creator>Nemtsova, Yuliya</dc:creator>
  <cp:lastModifiedBy>Kristi Wharton</cp:lastModifiedBy>
  <cp:revision>18</cp:revision>
  <dcterms:created xsi:type="dcterms:W3CDTF">2022-05-13T14:49:53Z</dcterms:created>
  <dcterms:modified xsi:type="dcterms:W3CDTF">2022-05-16T20:05:31Z</dcterms:modified>
</cp:coreProperties>
</file>

<file path=docProps/thumbnail.jpeg>
</file>